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5" r:id="rId2"/>
    <p:sldId id="269" r:id="rId3"/>
    <p:sldId id="316" r:id="rId4"/>
    <p:sldId id="321" r:id="rId5"/>
    <p:sldId id="322" r:id="rId6"/>
    <p:sldId id="323" r:id="rId7"/>
    <p:sldId id="268" r:id="rId8"/>
    <p:sldId id="290" r:id="rId9"/>
    <p:sldId id="300" r:id="rId10"/>
    <p:sldId id="298" r:id="rId11"/>
    <p:sldId id="299" r:id="rId12"/>
    <p:sldId id="301" r:id="rId13"/>
    <p:sldId id="319" r:id="rId14"/>
    <p:sldId id="320" r:id="rId15"/>
    <p:sldId id="293" r:id="rId16"/>
    <p:sldId id="294" r:id="rId17"/>
    <p:sldId id="302" r:id="rId18"/>
    <p:sldId id="303" r:id="rId19"/>
    <p:sldId id="304" r:id="rId20"/>
    <p:sldId id="291" r:id="rId21"/>
    <p:sldId id="292" r:id="rId22"/>
    <p:sldId id="305" r:id="rId23"/>
    <p:sldId id="306" r:id="rId24"/>
    <p:sldId id="307" r:id="rId25"/>
    <p:sldId id="317" r:id="rId26"/>
    <p:sldId id="318" r:id="rId27"/>
    <p:sldId id="308" r:id="rId28"/>
    <p:sldId id="309" r:id="rId29"/>
    <p:sldId id="310" r:id="rId30"/>
    <p:sldId id="311" r:id="rId31"/>
    <p:sldId id="313" r:id="rId32"/>
    <p:sldId id="314" r:id="rId33"/>
    <p:sldId id="315" r:id="rId34"/>
    <p:sldId id="296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95" d="100"/>
          <a:sy n="95" d="100"/>
        </p:scale>
        <p:origin x="31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24-02-19T11:29:14.5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D407E-D5F1-1E6C-8EFD-6771EB68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7A0838-A049-8013-5646-0F2BA8F36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81F8D1-6EB4-E742-FDAF-B95E0AA8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5FDCB-5F92-7103-18C9-4A443CE59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8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F6F0-84B1-BD85-09E4-B740760E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FAB225-2276-0B9F-31EA-01C7B0E04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DDB0A7-269E-E54C-9CA0-23547D1E7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ADBD4-C494-93BA-9DFE-AD78795F1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3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EADEB-124F-C482-6704-DAB20E106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D357E8-84C5-3833-2602-B5FA71D7D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6D0A13-B236-11D3-7355-4F0B31660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59E698-B754-A101-A832-64289640A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1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48FE-E9CB-D15B-80D5-07B5F373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189951-98EE-5A3D-DDCD-5CCF3B258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4655FC-1296-F8AF-A1AC-A3967641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FE57D-374F-9307-C3F0-3EAA70EA5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7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B26C-D68C-5214-3696-5FD93321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584A1A-4005-3A4D-DA01-9D14B72EC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37C00-E47C-83FB-EC14-8B7F55EEA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2FB96-6CEE-B103-0F8E-DF38F2B1A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6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01C39-DDE1-823B-E834-7D451BB0D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967AC5-9A99-E1A4-3BDB-11FA79B34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FA7DE-77F1-8FF6-F76A-F149AFE01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7F0DB-F0BB-3DB4-56B2-92F191699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6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424D-84A9-37A1-ABD0-0DD2B875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4D1D93-C1A3-20F4-AFCF-1D90F777CAA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A189-93A4-8707-FB1F-F9934D31730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E9B4B-57A4-6ABD-6AE0-1620F10FC695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선언방법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615955B2-163A-E123-870B-B94868999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726" y="1948030"/>
            <a:ext cx="4321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>
                <a:latin typeface="견명조" pitchFamily="18" charset="-127"/>
                <a:ea typeface="견명조" pitchFamily="18" charset="-127"/>
              </a:rPr>
              <a:t>타입 변수명</a:t>
            </a: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FAC8B748-39F0-FD44-8969-84CCB73CF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8301" y="2779880"/>
            <a:ext cx="1406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</a:t>
            </a: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BB5C3B1A-5202-D709-387A-1AD917F8D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726" y="3319630"/>
            <a:ext cx="316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 = 100;</a:t>
            </a:r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5105FCF5-BCC1-D6C4-7D1C-DD188DB26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4799306"/>
            <a:ext cx="3240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</p:txBody>
      </p:sp>
      <p:sp>
        <p:nvSpPr>
          <p:cNvPr id="27" name="Text Box 15">
            <a:extLst>
              <a:ext uri="{FF2B5EF4-FFF2-40B4-BE49-F238E27FC236}">
                <a16:creationId xmlns:a16="http://schemas.microsoft.com/office/drawing/2014/main" id="{15807D39-9BCE-5D5E-8183-577DFC15A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2790992"/>
            <a:ext cx="86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int</a:t>
            </a:r>
          </a:p>
        </p:txBody>
      </p:sp>
      <p:sp>
        <p:nvSpPr>
          <p:cNvPr id="28" name="Text Box 16">
            <a:extLst>
              <a:ext uri="{FF2B5EF4-FFF2-40B4-BE49-F238E27FC236}">
                <a16:creationId xmlns:a16="http://schemas.microsoft.com/office/drawing/2014/main" id="{27A0232B-1DF1-6223-6780-7C36AF906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363" y="2816392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476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28D0-A689-E0BF-50A3-C5F7AF17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E6C7B1-5F0C-5FAC-4C62-962B4412DFB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39E1-2CED-8392-5F70-FE5EB5AF133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77BA-AD6C-88D1-AB51-BF1028BFE313}"/>
              </a:ext>
            </a:extLst>
          </p:cNvPr>
          <p:cNvSpPr txBox="1"/>
          <p:nvPr/>
        </p:nvSpPr>
        <p:spPr>
          <a:xfrm>
            <a:off x="1724063" y="536865"/>
            <a:ext cx="52918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이름을 짓는 방법</a:t>
            </a:r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97F4C84B-8615-B209-F841-BC994D2C3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1789796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대소문자가 구분되며 길이에 제한이 없다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692049A1-9F1C-0802-9BD0-3E9068AD1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2294621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와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서로 다른 것으로 간주된다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F6644482-B6DE-FD82-16B9-50F8553E7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2832783"/>
            <a:ext cx="752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예약어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(Reserved word)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를 사용해서는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14B84708-1943-CCF3-7CF8-8514B10DB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39122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숫자로 시작해서는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1082B76F-EB80-DF3E-3184-F4D8B0C01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44171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top10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허용하지만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, 7up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4D2287EE-6600-373B-46EF-A52BAF60C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49917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특수문자는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_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와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$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만을 허용한다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3" name="Text Box 25">
            <a:extLst>
              <a:ext uri="{FF2B5EF4-FFF2-40B4-BE49-F238E27FC236}">
                <a16:creationId xmlns:a16="http://schemas.microsoft.com/office/drawing/2014/main" id="{8F3234CE-636E-D973-3929-FEDA36F5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54966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$harp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허용되지만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S#arp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B6429820-C48E-371A-DE77-EE90025AB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3372533"/>
            <a:ext cx="7345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</a:t>
            </a: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예약어라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사용할 수 없지만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가능하다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1028" name="Picture 4" descr="예약어와 식별자">
            <a:extLst>
              <a:ext uri="{FF2B5EF4-FFF2-40B4-BE49-F238E27FC236}">
                <a16:creationId xmlns:a16="http://schemas.microsoft.com/office/drawing/2014/main" id="{C7C35C21-3B6D-0861-A330-B527DDC54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96" y="1795275"/>
            <a:ext cx="5053263" cy="39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0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88F4-985A-0854-FC7E-107FB849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C04F11-CD61-7F6A-1BB9-D5B47F3A33F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62707-8538-FB73-0EA6-BB2EF068B85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65B0D-2E74-254C-760C-96C3DB8DF49B}"/>
              </a:ext>
            </a:extLst>
          </p:cNvPr>
          <p:cNvSpPr txBox="1"/>
          <p:nvPr/>
        </p:nvSpPr>
        <p:spPr>
          <a:xfrm>
            <a:off x="1724063" y="536865"/>
            <a:ext cx="4095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리터럴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F0393A14-E128-5107-8BFF-E4934B0A3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1432093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(variable)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하나의 값을 저장하기 위한 공간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EB3ABCC9-5DBC-6B27-0519-E246D40C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4252937"/>
            <a:ext cx="820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(constant)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한 번만 값을 저장할 수 있는 공간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3DE27556-26ED-4078-5FF1-A95923C2C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5892367"/>
            <a:ext cx="8424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(literal)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그 자체로 값을 의미하는 것</a:t>
            </a:r>
          </a:p>
        </p:txBody>
      </p:sp>
      <p:sp>
        <p:nvSpPr>
          <p:cNvPr id="9" name="Text Box 19">
            <a:extLst>
              <a:ext uri="{FF2B5EF4-FFF2-40B4-BE49-F238E27FC236}">
                <a16:creationId xmlns:a16="http://schemas.microsoft.com/office/drawing/2014/main" id="{2DB502F3-FFF7-EAF3-3082-11F9EE058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2006768"/>
            <a:ext cx="338455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 score = 200;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char 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ch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String str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“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abc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27E4516-AE97-9B73-33C4-36770ED8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48180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final int MAX = 100;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0D23290E-7665-DE40-594C-110C39405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52752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MAX = 200; //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에러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6532" y="4230855"/>
              <a:ext cx="1588" cy="1588"/>
            </p14:xfrm>
          </p:contentPart>
        </mc:Choice>
        <mc:Fallback xmlns="">
          <p:pic>
            <p:nvPicPr>
              <p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5244" y="4189567"/>
                <a:ext cx="84164" cy="8416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Box 20">
            <a:extLst>
              <a:ext uri="{FF2B5EF4-FFF2-40B4-BE49-F238E27FC236}">
                <a16:creationId xmlns:a16="http://schemas.microsoft.com/office/drawing/2014/main" id="{85C658A8-EDC8-3428-55EA-87ECF649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161" y="6321135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쉽게 말해서 변수에 저장되는 값</a:t>
            </a:r>
            <a:endParaRPr lang="en-US" altLang="ko-KR" sz="24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3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1000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399456"/>
            <a:ext cx="1103872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입력한 숫자를 변수에 저장하는 방법은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Scanner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사용해서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   .</a:t>
            </a:r>
            <a:r>
              <a:rPr lang="en-US" altLang="ko-KR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nextInt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()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사용하면 된다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97667-B7E4-E6CC-580C-271D6E21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1" y="1938992"/>
            <a:ext cx="1514572" cy="74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32B566-02CD-73DC-AF8D-F52E22BF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93" y="1938992"/>
            <a:ext cx="9877400" cy="21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6EDB3-8C7E-B973-84A7-9E45AD3E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456267"/>
            <a:ext cx="4473799" cy="53597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7A94-4810-E944-1D54-CDF8B99D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766" y="1582147"/>
            <a:ext cx="5635769" cy="47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98461-B1A6-0FE0-2F04-021B2AFA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71D40952-874D-524F-C1D4-EB007B3E56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501F9-2FA0-3125-E32D-ED8FAEE0CA3D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11382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95D17-A630-3924-4169-ADBF94AB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94742"/>
            <a:ext cx="1482368" cy="692493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272B3B28-6EFF-9FA2-EBF4-032C8B834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40" y="4652605"/>
            <a:ext cx="882583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입력값에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주목하자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73499-5FC4-8FA5-ADC6-F0D3BEB3C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871" y="1994742"/>
            <a:ext cx="10165936" cy="21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BDC54-B304-944E-C615-94281B2F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783FF22-2797-1D12-F3DC-437106AA2E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B53609-EFBC-3ABC-B83B-94E052A818AE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09A379-6FA2-7F7C-EE12-43B296E4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1994743"/>
            <a:ext cx="5776461" cy="30711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93A92D-C70F-88C2-485A-06239D8DD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9" y="1582147"/>
            <a:ext cx="5179770" cy="4417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0D8EF5-15F1-0D10-3DF6-BB932F8EE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532" y="4186763"/>
            <a:ext cx="2042337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D8D1B-2683-49EC-CE50-E1328AA0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BE45DC-CC1A-91C8-8BCF-6EAF27BA597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F4AC0-0B7E-F1AD-F714-588872FE30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62CC9-4893-1728-FD11-E2B41AD5CEDB}"/>
              </a:ext>
            </a:extLst>
          </p:cNvPr>
          <p:cNvSpPr txBox="1"/>
          <p:nvPr/>
        </p:nvSpPr>
        <p:spPr>
          <a:xfrm>
            <a:off x="1724063" y="536865"/>
            <a:ext cx="3662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(Casting)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9A22BB20-D060-BDE0-D7E8-01D346DB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962" y="1664034"/>
            <a:ext cx="2376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>
                <a:latin typeface="견명조" pitchFamily="18" charset="-127"/>
                <a:ea typeface="견명조" pitchFamily="18" charset="-127"/>
              </a:rPr>
              <a:t>형변환이란</a:t>
            </a: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32">
            <a:extLst>
              <a:ext uri="{FF2B5EF4-FFF2-40B4-BE49-F238E27FC236}">
                <a16:creationId xmlns:a16="http://schemas.microsoft.com/office/drawing/2014/main" id="{793B8C87-C3AD-1568-636C-D0E6F00E8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275222"/>
            <a:ext cx="8064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값의 타입을 다른 타입으로 변환하는 것이다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graphicFrame>
        <p:nvGraphicFramePr>
          <p:cNvPr id="8" name="Group 71">
            <a:extLst>
              <a:ext uri="{FF2B5EF4-FFF2-40B4-BE49-F238E27FC236}">
                <a16:creationId xmlns:a16="http://schemas.microsoft.com/office/drawing/2014/main" id="{9794D88F-F6F8-F8B6-4E9A-B3DD01AD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203"/>
              </p:ext>
            </p:extLst>
          </p:nvPr>
        </p:nvGraphicFramePr>
        <p:xfrm>
          <a:off x="2596125" y="4256422"/>
          <a:ext cx="5580062" cy="1908176"/>
        </p:xfrm>
        <a:graphic>
          <a:graphicData uri="http://schemas.openxmlformats.org/drawingml/2006/table">
            <a:tbl>
              <a:tblPr/>
              <a:tblGrid>
                <a:gridCol w="1860550">
                  <a:extLst>
                    <a:ext uri="{9D8B030D-6E8A-4147-A177-3AD203B41FA5}">
                      <a16:colId xmlns:a16="http://schemas.microsoft.com/office/drawing/2014/main" val="1148495208"/>
                    </a:ext>
                  </a:extLst>
                </a:gridCol>
                <a:gridCol w="1858962">
                  <a:extLst>
                    <a:ext uri="{9D8B030D-6E8A-4147-A177-3AD203B41FA5}">
                      <a16:colId xmlns:a16="http://schemas.microsoft.com/office/drawing/2014/main" val="2106126779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3603721535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변 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수 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결 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80937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(char)65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1403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char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254315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float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(int)1.6f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624332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float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(float)10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10.0f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462485"/>
                  </a:ext>
                </a:extLst>
              </a:tr>
            </a:tbl>
          </a:graphicData>
        </a:graphic>
      </p:graphicFrame>
      <p:sp>
        <p:nvSpPr>
          <p:cNvPr id="9" name="Text Box 73">
            <a:extLst>
              <a:ext uri="{FF2B5EF4-FFF2-40B4-BE49-F238E27FC236}">
                <a16:creationId xmlns:a16="http://schemas.microsoft.com/office/drawing/2014/main" id="{A172D1E5-297C-00FA-AE19-9B53119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612" y="3211847"/>
            <a:ext cx="51847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float f = 1.6f;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i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= (int)f;</a:t>
            </a:r>
          </a:p>
        </p:txBody>
      </p:sp>
      <p:sp>
        <p:nvSpPr>
          <p:cNvPr id="10" name="Text Box 74">
            <a:extLst>
              <a:ext uri="{FF2B5EF4-FFF2-40B4-BE49-F238E27FC236}">
                <a16:creationId xmlns:a16="http://schemas.microsoft.com/office/drawing/2014/main" id="{8C3A6BDB-DB4A-2A56-ADCC-D305275E5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707022"/>
            <a:ext cx="7740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boolean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을 제외한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7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개의 기본형은 서로 형변환이 가능하다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9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656E2-1FFD-2F31-E8F9-36D35B05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A8D82A-BF76-5172-AB61-5AD46F4B8353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8D8E3-239D-6848-597D-21D6EFD21D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64F7A-2E47-CC54-AAD5-79F7CDA4A91D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묵시적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B60283-0358-B350-FA14-15FFFFA3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1BF16E-8FF6-9AF6-967B-14B8AAFC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655536"/>
            <a:ext cx="4646625" cy="1548875"/>
          </a:xfrm>
          <a:prstGeom prst="rect">
            <a:avLst/>
          </a:prstGeom>
        </p:spPr>
      </p:pic>
      <p:sp>
        <p:nvSpPr>
          <p:cNvPr id="12" name="Text Box 73">
            <a:extLst>
              <a:ext uri="{FF2B5EF4-FFF2-40B4-BE49-F238E27FC236}">
                <a16:creationId xmlns:a16="http://schemas.microsoft.com/office/drawing/2014/main" id="{33D039D6-9F52-346B-EE97-181B99D67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240" y="4483794"/>
            <a:ext cx="51847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a = 5000;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double b = a;</a:t>
            </a:r>
          </a:p>
        </p:txBody>
      </p:sp>
      <p:sp>
        <p:nvSpPr>
          <p:cNvPr id="13" name="Text Box 73">
            <a:extLst>
              <a:ext uri="{FF2B5EF4-FFF2-40B4-BE49-F238E27FC236}">
                <a16:creationId xmlns:a16="http://schemas.microsoft.com/office/drawing/2014/main" id="{25C9DACE-E04C-E89F-5347-118482660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419" y="3323031"/>
            <a:ext cx="74744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형변환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연산자를 사용하지 않아도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자동적으로 이루어지는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7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7B2D-F5A8-F028-CE99-EED76FD1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D8F232-F70B-527C-A475-26F6576E11E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3F0A2-670C-1FCA-79AB-E64198C4B3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09E03-6CE1-DC71-4BB5-B36645BCD08E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8739B0-464B-99A6-75E9-C789B2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3">
            <a:extLst>
              <a:ext uri="{FF2B5EF4-FFF2-40B4-BE49-F238E27FC236}">
                <a16:creationId xmlns:a16="http://schemas.microsoft.com/office/drawing/2014/main" id="{C1C9362B-DD45-A22E-3F83-6E9DFA21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1283" y="5294679"/>
            <a:ext cx="7474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정밀한 숫자나 큰 숫자를 나타내는 정보를 잃을 수 있다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33F4D1-BB07-1834-4704-CD6B85FFF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778" y="2551196"/>
            <a:ext cx="3817424" cy="17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8295-7BE4-DB70-6F4E-F3A13DAA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BB35FB6-BACA-D74A-9440-3A1301C2AC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08875-7C64-48BF-7904-B5413564B7B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4542-F1FB-500C-8FA5-527821F05ED4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72D6E-C1C5-49BC-77AD-44A0D3308F17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7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B944-8A79-ABD6-8EFF-2281BEC1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DC90D3-45F0-1A92-B472-58E3D010F27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2C1E0-F8B4-0C57-151B-C82D77F9BA41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3ADC3-2301-B27C-1256-21643216AE76}"/>
              </a:ext>
            </a:extLst>
          </p:cNvPr>
          <p:cNvSpPr txBox="1"/>
          <p:nvPr/>
        </p:nvSpPr>
        <p:spPr>
          <a:xfrm>
            <a:off x="1724063" y="536865"/>
            <a:ext cx="47421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(Operator)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9068024E-FDCB-F3E5-0C80-625B1889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2162510"/>
            <a:ext cx="723741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(Operator)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어떠한 기능을 수행하는 기호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(+,-,*,/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등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DB0C84D5-F9E3-3DC6-D9DB-00229AD2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3461085"/>
            <a:ext cx="71643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피연산자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(Operand)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연산자의 작업 대상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수식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 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9D05CB02-0C34-EB17-E46F-2F626643A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023" y="4934285"/>
            <a:ext cx="24844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26647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66A5-453D-413F-9053-C603F3C2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77B87B-73A4-A102-65C0-40F443A8C7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E7D09-51C5-DB40-8436-F2391ADADC1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10F51-AAEE-9871-F12E-479B4D7F5EC6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종류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C162FD3-6CE9-9B13-C338-A8150CACA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1869658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단항 연산자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63B52F39-2F39-8F72-1150-D1ECA1E6B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2923758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이항 연산자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FEA2E2B9-CF65-7125-418B-E6DEA6EFD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4112795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삼항 연산자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A10D48A5-C94F-4FAC-8E9C-BE092213B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153" y="18696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(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타입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)  ++  --  ~  ! 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C3A81ECB-1441-6E13-607E-7800B21BA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5173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산술 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C6F61F68-58C3-8F94-D9B2-A91E21830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9491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비교 </a:t>
            </a: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FAD84208-05A4-9BD2-1E79-664626C8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3320633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논리 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E8EA56ED-72CB-5E91-6754-11BA6F7B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517358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*  /  %  &lt;&lt;  &gt;&gt;  &gt;&gt;&gt;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0DC9CCF8-4617-144E-696B-454673E38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9491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&gt;  &lt;  &gt;=  &lt;=  ==  !=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BB9D5C32-7D95-0B62-3800-3D2992E4F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3346033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&amp;&amp;  ||   &amp;  ^  |</a:t>
            </a:r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0075B53D-654D-4E93-408F-E1F1ADB1E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79053" y="2841208"/>
            <a:ext cx="325437" cy="3254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9817271D-1A85-C800-5354-8E767BDFC9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9053" y="3165058"/>
            <a:ext cx="32543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80BFB39B-BA8C-D610-9B36-1890D1BDC9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80640" y="3165058"/>
            <a:ext cx="358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97BFF6B8-085B-DB1C-DECE-A05A5CA9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411279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?  :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C3B990ED-6638-7602-F20F-EA93D98AA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5073233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대입 연산자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B3F28001-697A-D3B7-99FA-2F06D64F1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508434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=</a:t>
            </a:r>
          </a:p>
        </p:txBody>
      </p:sp>
    </p:spTree>
    <p:extLst>
      <p:ext uri="{BB962C8B-B14F-4D97-AF65-F5344CB8AC3E}">
        <p14:creationId xmlns:p14="http://schemas.microsoft.com/office/powerpoint/2010/main" val="40046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5C88-B3AE-5817-436F-C5F7D7C9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1887FF-E9F3-23D5-85D6-06C522007F1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EF684-ACCC-0DE9-B122-A499905BABD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77381-FCD4-5078-79AC-D7804E013499}"/>
              </a:ext>
            </a:extLst>
          </p:cNvPr>
          <p:cNvSpPr txBox="1"/>
          <p:nvPr/>
        </p:nvSpPr>
        <p:spPr>
          <a:xfrm>
            <a:off x="1724063" y="536865"/>
            <a:ext cx="4041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우선순위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4B292DA1-9738-8974-F56C-B28D0CF1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12" y="1411371"/>
            <a:ext cx="6929174" cy="544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1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51CE-A609-9331-5DC9-05C2C24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05F5A3-82DF-A2BB-BEDB-D7EF9CF3118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884C-7BB1-1988-2DFC-922B21C027A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1935E-AB80-B409-CBBD-632DCBB2C0AA}"/>
              </a:ext>
            </a:extLst>
          </p:cNvPr>
          <p:cNvSpPr txBox="1"/>
          <p:nvPr/>
        </p:nvSpPr>
        <p:spPr>
          <a:xfrm>
            <a:off x="1724063" y="536865"/>
            <a:ext cx="950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대입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(=)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산술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(+, -, *, /, %)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ABE7AC7-FEDC-82CF-E43F-6232A7F29720}"/>
              </a:ext>
            </a:extLst>
          </p:cNvPr>
          <p:cNvSpPr/>
          <p:nvPr/>
        </p:nvSpPr>
        <p:spPr>
          <a:xfrm>
            <a:off x="1189583" y="1298651"/>
            <a:ext cx="9812833" cy="52754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95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AD41-F373-CBC8-5E30-61FDFE6F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6CFC1A8-AA32-E3BA-7D5A-B27A4398FA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F20E3-EC1D-E23E-93D9-98718925E51C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10869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A8D0E2-57FE-EC09-6EA8-A938186A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6" y="1994194"/>
            <a:ext cx="1332151" cy="6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D4354-F127-2382-559E-A98AD7ED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7" y="1994194"/>
            <a:ext cx="9763457" cy="20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68A1A-9AE5-1BA4-9FCA-0D1EE8B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FD69DA4-5F73-5B8F-D01B-A3D5CA652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1B66E-312B-F281-E36B-93FB59E7FAE3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8BBF4C-10AC-2C83-D32B-FE3AD799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0" y="1833067"/>
            <a:ext cx="5011544" cy="4765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F24E6B-8AF5-2D16-C74A-B1A2AD72F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04" y="1112935"/>
            <a:ext cx="5011544" cy="5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0E0C-E6E8-73B1-A901-E7A50068F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AF9E9E-FD97-8C39-E02B-9B66A3DEE9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5F8E-1180-4D05-ECF2-A7253D09004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4FD0-A839-6FE6-C868-2429E8A09F03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복합대입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5A96500-3971-38DE-3F35-B39CD018B1A7}"/>
              </a:ext>
            </a:extLst>
          </p:cNvPr>
          <p:cNvSpPr/>
          <p:nvPr/>
        </p:nvSpPr>
        <p:spPr>
          <a:xfrm>
            <a:off x="1065796" y="2390535"/>
            <a:ext cx="4431156" cy="30027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983CF74-0A47-0DBE-75C7-11D2911AACB0}"/>
              </a:ext>
            </a:extLst>
          </p:cNvPr>
          <p:cNvSpPr/>
          <p:nvPr/>
        </p:nvSpPr>
        <p:spPr>
          <a:xfrm>
            <a:off x="6623061" y="3583592"/>
            <a:ext cx="3991598" cy="308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2FE5962-98D9-9E16-AF53-6761E1B3813C}"/>
              </a:ext>
            </a:extLst>
          </p:cNvPr>
          <p:cNvSpPr/>
          <p:nvPr/>
        </p:nvSpPr>
        <p:spPr>
          <a:xfrm>
            <a:off x="6096000" y="3261233"/>
            <a:ext cx="5384840" cy="914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" y="0"/>
                </a:moveTo>
                <a:lnTo>
                  <a:pt x="21390" y="0"/>
                </a:lnTo>
                <a:lnTo>
                  <a:pt x="21472" y="97"/>
                </a:lnTo>
                <a:lnTo>
                  <a:pt x="21538" y="363"/>
                </a:lnTo>
                <a:lnTo>
                  <a:pt x="21583" y="756"/>
                </a:lnTo>
                <a:lnTo>
                  <a:pt x="21600" y="1238"/>
                </a:lnTo>
                <a:lnTo>
                  <a:pt x="21600" y="20362"/>
                </a:lnTo>
                <a:lnTo>
                  <a:pt x="21583" y="20844"/>
                </a:lnTo>
                <a:lnTo>
                  <a:pt x="21538" y="21237"/>
                </a:lnTo>
                <a:lnTo>
                  <a:pt x="21472" y="21503"/>
                </a:lnTo>
                <a:lnTo>
                  <a:pt x="21390" y="21600"/>
                </a:lnTo>
                <a:lnTo>
                  <a:pt x="210" y="21600"/>
                </a:lnTo>
                <a:lnTo>
                  <a:pt x="128" y="21503"/>
                </a:lnTo>
                <a:lnTo>
                  <a:pt x="62" y="21237"/>
                </a:lnTo>
                <a:lnTo>
                  <a:pt x="17" y="20844"/>
                </a:lnTo>
                <a:lnTo>
                  <a:pt x="0" y="20362"/>
                </a:lnTo>
                <a:lnTo>
                  <a:pt x="0" y="1238"/>
                </a:lnTo>
                <a:lnTo>
                  <a:pt x="17" y="756"/>
                </a:lnTo>
                <a:lnTo>
                  <a:pt x="62" y="363"/>
                </a:lnTo>
                <a:lnTo>
                  <a:pt x="128" y="97"/>
                </a:lnTo>
                <a:lnTo>
                  <a:pt x="210" y="0"/>
                </a:lnTo>
                <a:close/>
              </a:path>
            </a:pathLst>
          </a:custGeom>
          <a:ln w="25399">
            <a:solidFill>
              <a:srgbClr val="6C254A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39A8A4E-F7E5-A23D-4606-BEF755CA57E6}"/>
              </a:ext>
            </a:extLst>
          </p:cNvPr>
          <p:cNvSpPr txBox="1"/>
          <p:nvPr/>
        </p:nvSpPr>
        <p:spPr>
          <a:xfrm>
            <a:off x="8558684" y="2670604"/>
            <a:ext cx="2684146" cy="4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spc="-379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t>해석의 원칙은</a:t>
            </a:r>
            <a:r>
              <a:rPr spc="-565"/>
              <a:t> </a:t>
            </a:r>
            <a:r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14984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833D-F049-A608-5B29-AAF3232A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449730-A8B8-2B1E-3927-DF6747EF69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DBA29-3DE1-E776-F87C-82B8BE98EE3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51B64-7045-E273-5B43-5C138F335713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5045EA1-47A6-305A-C182-E3275E758B03}"/>
              </a:ext>
            </a:extLst>
          </p:cNvPr>
          <p:cNvSpPr/>
          <p:nvPr/>
        </p:nvSpPr>
        <p:spPr>
          <a:xfrm>
            <a:off x="1609755" y="1325024"/>
            <a:ext cx="8972490" cy="44741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017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08FD-B47D-B84B-3831-AEF96B38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825302-C523-FC2B-992D-C143A4926FA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6BA32-951B-798E-FFF2-9E26D085EB0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6D2A8-602F-CC23-24FB-6FD44664C735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논리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85C5360-D022-52F3-5342-2194BB5CA74E}"/>
              </a:ext>
            </a:extLst>
          </p:cNvPr>
          <p:cNvSpPr/>
          <p:nvPr/>
        </p:nvSpPr>
        <p:spPr>
          <a:xfrm>
            <a:off x="1301322" y="2486110"/>
            <a:ext cx="9589356" cy="24781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0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4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5C53-45E1-1F95-4A9A-95144288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F17664-44E8-0170-958A-87DE627026B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D21AC-EEAE-7435-205A-404DE22444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4E5E0-7B48-E988-E286-A02C24750AEC}"/>
              </a:ext>
            </a:extLst>
          </p:cNvPr>
          <p:cNvSpPr txBox="1"/>
          <p:nvPr/>
        </p:nvSpPr>
        <p:spPr>
          <a:xfrm>
            <a:off x="1724063" y="536865"/>
            <a:ext cx="3919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감소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12BBC8C-FDAE-860E-5606-8E62D0D3B81E}"/>
              </a:ext>
            </a:extLst>
          </p:cNvPr>
          <p:cNvSpPr/>
          <p:nvPr/>
        </p:nvSpPr>
        <p:spPr>
          <a:xfrm>
            <a:off x="583069" y="1458911"/>
            <a:ext cx="7004848" cy="14607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CE520EC-50A2-01F7-1AAE-5BBA7F10FAB3}"/>
              </a:ext>
            </a:extLst>
          </p:cNvPr>
          <p:cNvSpPr/>
          <p:nvPr/>
        </p:nvSpPr>
        <p:spPr>
          <a:xfrm>
            <a:off x="583068" y="2988432"/>
            <a:ext cx="7002632" cy="14607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01416D4-8EE6-6EBC-A942-3531B14EF13A}"/>
              </a:ext>
            </a:extLst>
          </p:cNvPr>
          <p:cNvSpPr/>
          <p:nvPr/>
        </p:nvSpPr>
        <p:spPr>
          <a:xfrm>
            <a:off x="5895737" y="4517953"/>
            <a:ext cx="6183968" cy="2040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1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8E601-5D0A-7FF8-63D5-3EE6E9CF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ABE98B-DD8C-398D-ED4E-2C27E4DB666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C69D3-DE59-6190-2BC4-56C771FF931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FE69D-1266-3E40-1EF5-B2A75458FE2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연산자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3EB752D-9411-817F-377A-F741AB8499A7}"/>
              </a:ext>
            </a:extLst>
          </p:cNvPr>
          <p:cNvSpPr/>
          <p:nvPr/>
        </p:nvSpPr>
        <p:spPr>
          <a:xfrm>
            <a:off x="1548525" y="1436870"/>
            <a:ext cx="8583713" cy="2445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401D5CD-19A8-7BA3-921F-AACA2C4885EF}"/>
              </a:ext>
            </a:extLst>
          </p:cNvPr>
          <p:cNvSpPr/>
          <p:nvPr/>
        </p:nvSpPr>
        <p:spPr>
          <a:xfrm>
            <a:off x="1548525" y="4131073"/>
            <a:ext cx="5327166" cy="258011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8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0D140-EACE-708D-B911-9042B293B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E56A0FA-227C-495A-DC48-C0A69C48211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91264-02DC-5F79-4439-7EE2043755F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FE87D-BB64-1B8C-2CD7-68602849A3B1}"/>
              </a:ext>
            </a:extLst>
          </p:cNvPr>
          <p:cNvSpPr txBox="1"/>
          <p:nvPr/>
        </p:nvSpPr>
        <p:spPr>
          <a:xfrm>
            <a:off x="1724063" y="536865"/>
            <a:ext cx="3743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연산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진리표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8E33D30-97C1-6A93-706C-A167BF87D4FA}"/>
              </a:ext>
            </a:extLst>
          </p:cNvPr>
          <p:cNvSpPr/>
          <p:nvPr/>
        </p:nvSpPr>
        <p:spPr>
          <a:xfrm>
            <a:off x="817017" y="1322565"/>
            <a:ext cx="6123682" cy="1477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84FB6D5-E7E8-EF5B-8109-96E442ABCB70}"/>
              </a:ext>
            </a:extLst>
          </p:cNvPr>
          <p:cNvSpPr/>
          <p:nvPr/>
        </p:nvSpPr>
        <p:spPr>
          <a:xfrm>
            <a:off x="815174" y="2882901"/>
            <a:ext cx="6090736" cy="14718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64340C1-6660-055A-47DA-30E8C01AD676}"/>
              </a:ext>
            </a:extLst>
          </p:cNvPr>
          <p:cNvSpPr/>
          <p:nvPr/>
        </p:nvSpPr>
        <p:spPr>
          <a:xfrm>
            <a:off x="821518" y="4437222"/>
            <a:ext cx="6072393" cy="14723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AFAF36E-CA53-0FD2-283E-AC1F9BDEE214}"/>
              </a:ext>
            </a:extLst>
          </p:cNvPr>
          <p:cNvSpPr/>
          <p:nvPr/>
        </p:nvSpPr>
        <p:spPr>
          <a:xfrm>
            <a:off x="815174" y="5992094"/>
            <a:ext cx="3537450" cy="77211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F375B277-1463-6418-CA69-AB4DD7BB5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1830642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&amp; (AND)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741BB6AC-9B00-F5F1-2645-BAA3E3684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3429000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| (OR)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26B6C443-E3F0-69EA-C19B-04862775D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4942567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^ (XOR)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D4A77A5-940D-3DC3-4A29-C831B65E7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4828" y="6162786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~ (NOT)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B115E0-73AC-F007-D8E5-FC15050039B7}"/>
              </a:ext>
            </a:extLst>
          </p:cNvPr>
          <p:cNvSpPr/>
          <p:nvPr/>
        </p:nvSpPr>
        <p:spPr>
          <a:xfrm>
            <a:off x="9174940" y="2444353"/>
            <a:ext cx="2945059" cy="17396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AA41782E-6AA8-E880-27CC-2E26DDD8D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3281" y="2807193"/>
            <a:ext cx="33845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true =&gt; 1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false =&gt; 0</a:t>
            </a:r>
          </a:p>
        </p:txBody>
      </p:sp>
    </p:spTree>
    <p:extLst>
      <p:ext uri="{BB962C8B-B14F-4D97-AF65-F5344CB8AC3E}">
        <p14:creationId xmlns:p14="http://schemas.microsoft.com/office/powerpoint/2010/main" val="3333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BBECB-42A9-97D5-5061-39D6F7AF0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C7D80F-E8F3-65B2-D842-D401B77A662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3D667-83F0-FB55-F072-BF6758D9BC4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4D724-7607-F52A-6D7F-E4849B7B62D3}"/>
              </a:ext>
            </a:extLst>
          </p:cNvPr>
          <p:cNvSpPr txBox="1"/>
          <p:nvPr/>
        </p:nvSpPr>
        <p:spPr>
          <a:xfrm>
            <a:off x="1724063" y="536865"/>
            <a:ext cx="4204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쉬프트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CB7FBD5-99A0-201D-AEE5-252CAB841212}"/>
              </a:ext>
            </a:extLst>
          </p:cNvPr>
          <p:cNvSpPr/>
          <p:nvPr/>
        </p:nvSpPr>
        <p:spPr>
          <a:xfrm>
            <a:off x="1636295" y="1382204"/>
            <a:ext cx="8222583" cy="36229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C254E97-DEDE-9F6A-09D4-A73FECEB7593}"/>
              </a:ext>
            </a:extLst>
          </p:cNvPr>
          <p:cNvSpPr txBox="1"/>
          <p:nvPr/>
        </p:nvSpPr>
        <p:spPr>
          <a:xfrm>
            <a:off x="495300" y="5005137"/>
            <a:ext cx="5969637" cy="1690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24180" indent="-412115">
              <a:spcBef>
                <a:spcPts val="100"/>
              </a:spcBef>
              <a:buSzPct val="100000"/>
              <a:buFont typeface="Helvetica"/>
              <a:buChar char="✓"/>
              <a:tabLst>
                <a:tab pos="419100" algn="l"/>
              </a:tabLst>
              <a:defRPr sz="3000" spc="-405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비트연산의</a:t>
            </a:r>
            <a:r>
              <a:rPr spc="-175" dirty="0"/>
              <a:t> </a:t>
            </a:r>
            <a:r>
              <a:rPr dirty="0" err="1"/>
              <a:t>특징</a:t>
            </a:r>
            <a:endParaRPr dirty="0"/>
          </a:p>
          <a:p>
            <a:pPr marL="721994" lvl="1" indent="-339090">
              <a:spcBef>
                <a:spcPts val="2800"/>
              </a:spcBef>
              <a:buSzPct val="100000"/>
              <a:buFont typeface="Helvetica"/>
              <a:buChar char="●"/>
              <a:tabLst>
                <a:tab pos="711200" algn="l"/>
                <a:tab pos="711200" algn="l"/>
              </a:tabLst>
              <a:defRPr sz="2200" spc="-300"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왼쪽으로의</a:t>
            </a:r>
            <a:r>
              <a:rPr spc="-130" dirty="0"/>
              <a:t> </a:t>
            </a:r>
            <a:r>
              <a:rPr dirty="0" err="1"/>
              <a:t>비트</a:t>
            </a:r>
            <a:r>
              <a:rPr spc="-130" dirty="0"/>
              <a:t> </a:t>
            </a:r>
            <a:r>
              <a:rPr dirty="0"/>
              <a:t>열</a:t>
            </a:r>
            <a:r>
              <a:rPr spc="-125" dirty="0"/>
              <a:t> </a:t>
            </a:r>
            <a:r>
              <a:rPr dirty="0" err="1"/>
              <a:t>이동은</a:t>
            </a:r>
            <a:r>
              <a:rPr spc="-130" dirty="0"/>
              <a:t> </a:t>
            </a:r>
            <a:r>
              <a:rPr spc="-15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spc="-150" dirty="0"/>
              <a:t>의</a:t>
            </a:r>
            <a:r>
              <a:rPr spc="-130" dirty="0"/>
              <a:t> </a:t>
            </a:r>
            <a:r>
              <a:rPr dirty="0" err="1"/>
              <a:t>배수의</a:t>
            </a:r>
            <a:r>
              <a:rPr spc="-125" dirty="0"/>
              <a:t> </a:t>
            </a:r>
            <a:r>
              <a:rPr dirty="0"/>
              <a:t>곱</a:t>
            </a:r>
          </a:p>
          <a:p>
            <a:pPr marL="743584" lvl="1" indent="-339090">
              <a:spcBef>
                <a:spcPts val="1500"/>
              </a:spcBef>
              <a:buSzPct val="100000"/>
              <a:buFont typeface="Helvetica"/>
              <a:buChar char="●"/>
              <a:tabLst>
                <a:tab pos="736600" algn="l"/>
                <a:tab pos="736600" algn="l"/>
              </a:tabLst>
              <a:defRPr sz="2200" spc="-300"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오른쪽으로의</a:t>
            </a:r>
            <a:r>
              <a:rPr spc="-135" dirty="0"/>
              <a:t> </a:t>
            </a:r>
            <a:r>
              <a:rPr dirty="0" err="1"/>
              <a:t>비트</a:t>
            </a:r>
            <a:r>
              <a:rPr spc="-130" dirty="0"/>
              <a:t> </a:t>
            </a:r>
            <a:r>
              <a:rPr dirty="0"/>
              <a:t>열</a:t>
            </a:r>
            <a:r>
              <a:rPr spc="-135" dirty="0"/>
              <a:t> </a:t>
            </a:r>
            <a:r>
              <a:rPr dirty="0" err="1"/>
              <a:t>이동은</a:t>
            </a:r>
            <a:r>
              <a:rPr spc="-130" dirty="0"/>
              <a:t> </a:t>
            </a:r>
            <a:r>
              <a:rPr spc="-15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spc="-150" dirty="0"/>
              <a:t>의</a:t>
            </a:r>
            <a:r>
              <a:rPr spc="-130" dirty="0"/>
              <a:t> </a:t>
            </a:r>
            <a:r>
              <a:rPr dirty="0" err="1"/>
              <a:t>배수의</a:t>
            </a:r>
            <a:r>
              <a:rPr spc="-135" dirty="0"/>
              <a:t> </a:t>
            </a:r>
            <a:r>
              <a:rPr dirty="0" err="1"/>
              <a:t>나눗</a:t>
            </a:r>
            <a:r>
              <a:rPr lang="ko-KR" altLang="en-US" dirty="0"/>
              <a:t>셈</a:t>
            </a:r>
            <a:endParaRPr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876428C-7C1E-CF68-5DED-FFF198845312}"/>
              </a:ext>
            </a:extLst>
          </p:cNvPr>
          <p:cNvSpPr/>
          <p:nvPr/>
        </p:nvSpPr>
        <p:spPr>
          <a:xfrm>
            <a:off x="6706950" y="5203427"/>
            <a:ext cx="3351449" cy="14919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73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72015-CCEE-DED5-2D5E-F42B1B67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EDD248D-96DE-6C8D-91C8-8A3461D53A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8E02EC-02A6-CEE6-1CDC-37B0C850898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연습문제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2557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F3D9-EB6C-13DC-559C-E31C0D6A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59968"/>
            <a:ext cx="1489256" cy="738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06038F-16A6-D918-CA7A-E2950BC87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59" y="1959968"/>
            <a:ext cx="9155241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05F02-5707-777F-7E20-32E90287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82147"/>
            <a:ext cx="2768721" cy="5238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05" y="1135141"/>
            <a:ext cx="7064352" cy="550211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4362508" y="276186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5696785" y="4963887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5164852" y="5622573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E2D67-62C3-8C5F-D437-8EE3E66C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77F7BC6-6D0B-E2AC-0CA2-3BD1E4ED31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C6D5E-C410-8760-DA3E-22AEB796785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01A99-F1AE-9CCD-1E6D-E40B3DE9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57813"/>
            <a:ext cx="2781581" cy="5263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1706D3-FE74-CF3E-B70F-3155CC54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9" y="2609343"/>
            <a:ext cx="7456321" cy="22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551071" y="156005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변수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상수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145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(Variable)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0B2997-EA25-FB75-B812-A642BF7D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16" y="2358296"/>
            <a:ext cx="4801016" cy="2141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5A8A0-9418-E4EB-1962-39844B829DEE}"/>
              </a:ext>
            </a:extLst>
          </p:cNvPr>
          <p:cNvSpPr txBox="1"/>
          <p:nvPr/>
        </p:nvSpPr>
        <p:spPr>
          <a:xfrm>
            <a:off x="583068" y="2805752"/>
            <a:ext cx="551293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변하는 수</a:t>
            </a:r>
            <a:r>
              <a:rPr lang="en-US" altLang="ko-KR" sz="2500" dirty="0"/>
              <a:t>?</a:t>
            </a:r>
          </a:p>
          <a:p>
            <a:endParaRPr lang="en-US" altLang="ko-KR" sz="2500" dirty="0"/>
          </a:p>
          <a:p>
            <a:r>
              <a:rPr lang="ko-KR" altLang="en-US" sz="2500" dirty="0"/>
              <a:t>하나의 값을 저장할 수 있는 기억공간</a:t>
            </a:r>
          </a:p>
        </p:txBody>
      </p: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529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타입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(Data type)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AE8EE5E-5BFB-B6DA-667B-9B2C18BBD46E}"/>
              </a:ext>
            </a:extLst>
          </p:cNvPr>
          <p:cNvSpPr/>
          <p:nvPr/>
        </p:nvSpPr>
        <p:spPr>
          <a:xfrm>
            <a:off x="1441242" y="1461837"/>
            <a:ext cx="9309515" cy="39343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11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655</Words>
  <Application>Microsoft Office PowerPoint</Application>
  <PresentationFormat>와이드스크린</PresentationFormat>
  <Paragraphs>162</Paragraphs>
  <Slides>35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Pretendard</vt:lpstr>
      <vt:lpstr>Pretendard Black</vt:lpstr>
      <vt:lpstr>견고딕</vt:lpstr>
      <vt:lpstr>견명조</vt:lpstr>
      <vt:lpstr>맑은 고딕</vt:lpstr>
      <vt:lpstr>Arial</vt:lpstr>
      <vt:lpstr>Courier New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28</cp:revision>
  <dcterms:created xsi:type="dcterms:W3CDTF">2023-04-24T02:25:46Z</dcterms:created>
  <dcterms:modified xsi:type="dcterms:W3CDTF">2024-03-01T08:14:59Z</dcterms:modified>
</cp:coreProperties>
</file>